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56" r:id="rId1"/>
  </p:sldMasterIdLst>
  <p:notesMasterIdLst>
    <p:notesMasterId r:id="rId18"/>
  </p:notesMasterIdLst>
  <p:handoutMasterIdLst>
    <p:handoutMasterId r:id="rId19"/>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35" autoAdjust="0"/>
    <p:restoredTop sz="94671" autoAdjust="0"/>
  </p:normalViewPr>
  <p:slideViewPr>
    <p:cSldViewPr>
      <p:cViewPr varScale="1">
        <p:scale>
          <a:sx n="70" d="100"/>
          <a:sy n="70" d="100"/>
        </p:scale>
        <p:origin x="-1380"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A250E70-151D-45A4-8723-C39DB656C78A}" type="datetimeFigureOut">
              <a:rPr lang="en-US" smtClean="0"/>
              <a:t>10/31/2011</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ACF30CF-B809-4ADC-80D5-BAAC2D5E8BD5}" type="slidenum">
              <a:rPr lang="en-US" smtClean="0"/>
              <a:t>‹#›</a:t>
            </a:fld>
            <a:endParaRPr lang="en-US" dirty="0"/>
          </a:p>
        </p:txBody>
      </p:sp>
    </p:spTree>
    <p:extLst>
      <p:ext uri="{BB962C8B-B14F-4D97-AF65-F5344CB8AC3E}">
        <p14:creationId xmlns:p14="http://schemas.microsoft.com/office/powerpoint/2010/main" val="1585746276"/>
      </p:ext>
    </p:extLst>
  </p:cSld>
  <p:clrMap bg1="lt1" tx1="dk1" bg2="lt2" tx2="dk2" accent1="accent1" accent2="accent2" accent3="accent3" accent4="accent4" accent5="accent5" accent6="accent6" hlink="hlink" folHlink="folHlink"/>
  <p:hf sldNum="0"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B727FB2-0D02-4C8C-A3A3-50F792D42044}" type="datetimeFigureOut">
              <a:rPr lang="en-US" smtClean="0"/>
              <a:t>10/31/2011</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0988C67-EE5F-4CEB-BBA5-D23F8FC4A0BC}" type="slidenum">
              <a:rPr lang="en-US" smtClean="0"/>
              <a:t>‹#›</a:t>
            </a:fld>
            <a:endParaRPr lang="en-US" dirty="0"/>
          </a:p>
        </p:txBody>
      </p:sp>
    </p:spTree>
    <p:extLst>
      <p:ext uri="{BB962C8B-B14F-4D97-AF65-F5344CB8AC3E}">
        <p14:creationId xmlns:p14="http://schemas.microsoft.com/office/powerpoint/2010/main" val="2307651796"/>
      </p:ext>
    </p:extLst>
  </p:cSld>
  <p:clrMap bg1="lt1" tx1="dk1" bg2="lt2" tx2="dk2" accent1="accent1" accent2="accent2" accent3="accent3" accent4="accent4" accent5="accent5" accent6="accent6" hlink="hlink" folHlink="folHlink"/>
  <p:hf sldNum="0"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7410802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152400" y="153923"/>
            <a:ext cx="67056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ubtitle 2"/>
          <p:cNvSpPr>
            <a:spLocks noGrp="1"/>
          </p:cNvSpPr>
          <p:nvPr>
            <p:ph type="subTitle" idx="1"/>
          </p:nvPr>
        </p:nvSpPr>
        <p:spPr>
          <a:xfrm>
            <a:off x="7010400" y="2052960"/>
            <a:ext cx="1981200" cy="1828800"/>
          </a:xfrm>
        </p:spPr>
        <p:txBody>
          <a:bodyPr anchor="ctr">
            <a:normAutofit/>
          </a:bodyPr>
          <a:lstStyle>
            <a:lvl1pPr marL="0" indent="0" algn="l">
              <a:buNone/>
              <a:defRPr sz="19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Date Placeholder 9"/>
          <p:cNvSpPr>
            <a:spLocks noGrp="1"/>
          </p:cNvSpPr>
          <p:nvPr>
            <p:ph type="dt" sz="half" idx="10"/>
          </p:nvPr>
        </p:nvSpPr>
        <p:spPr/>
        <p:txBody>
          <a:bodyPr/>
          <a:lstStyle>
            <a:lvl1pPr>
              <a:defRPr>
                <a:solidFill>
                  <a:schemeClr val="bg2"/>
                </a:solidFill>
              </a:defRPr>
            </a:lvl1pPr>
          </a:lstStyle>
          <a:p>
            <a:fld id="{0F6CD79F-01E8-4E74-B84A-27C6AF2EC428}" type="datetime1">
              <a:rPr lang="en-US" smtClean="0"/>
              <a:t>10/31/2011</a:t>
            </a:fld>
            <a:endParaRPr lang="en-US" dirty="0"/>
          </a:p>
        </p:txBody>
      </p:sp>
      <p:sp>
        <p:nvSpPr>
          <p:cNvPr id="11" name="Slide Number Placeholder 10"/>
          <p:cNvSpPr>
            <a:spLocks noGrp="1"/>
          </p:cNvSpPr>
          <p:nvPr>
            <p:ph type="sldNum" sz="quarter" idx="11"/>
          </p:nvPr>
        </p:nvSpPr>
        <p:spPr/>
        <p:txBody>
          <a:bodyPr/>
          <a:lstStyle>
            <a:lvl1pPr>
              <a:defRPr>
                <a:solidFill>
                  <a:srgbClr val="FFFFFF"/>
                </a:solidFill>
              </a:defRPr>
            </a:lvl1pPr>
          </a:lstStyle>
          <a:p>
            <a:fld id="{23C00717-28FF-400A-80FB-4062374053B0}" type="slidenum">
              <a:rPr lang="en-US" smtClean="0"/>
              <a:t>‹#›</a:t>
            </a:fld>
            <a:endParaRPr lang="en-US" dirty="0"/>
          </a:p>
        </p:txBody>
      </p:sp>
      <p:sp>
        <p:nvSpPr>
          <p:cNvPr id="12" name="Footer Placeholder 11"/>
          <p:cNvSpPr>
            <a:spLocks noGrp="1"/>
          </p:cNvSpPr>
          <p:nvPr>
            <p:ph type="ftr" sz="quarter" idx="12"/>
          </p:nvPr>
        </p:nvSpPr>
        <p:spPr/>
        <p:txBody>
          <a:bodyPr/>
          <a:lstStyle>
            <a:lvl1pPr>
              <a:defRPr>
                <a:solidFill>
                  <a:schemeClr val="bg2"/>
                </a:solidFill>
              </a:defRPr>
            </a:lvl1pPr>
          </a:lstStyle>
          <a:p>
            <a:endParaRPr lang="en-US" dirty="0"/>
          </a:p>
        </p:txBody>
      </p:sp>
      <p:sp>
        <p:nvSpPr>
          <p:cNvPr id="13" name="Title 12"/>
          <p:cNvSpPr>
            <a:spLocks noGrp="1"/>
          </p:cNvSpPr>
          <p:nvPr>
            <p:ph type="title"/>
          </p:nvPr>
        </p:nvSpPr>
        <p:spPr>
          <a:xfrm>
            <a:off x="457200" y="2052960"/>
            <a:ext cx="6324600" cy="1828800"/>
          </a:xfrm>
        </p:spPr>
        <p:txBody>
          <a:bodyPr/>
          <a:lstStyle>
            <a:lvl1pPr algn="r">
              <a:defRPr sz="4200" spc="150" baseline="0"/>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396DC3F-92D4-4F84-B5AA-A0FDE5D00847}" type="datetime1">
              <a:rPr lang="en-US" smtClean="0"/>
              <a:t>10/31/2011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C00717-28FF-400A-80FB-4062374053B0}"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152400" y="147319"/>
            <a:ext cx="6705600"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7010400" y="147319"/>
            <a:ext cx="1956046"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Vertical Title 1"/>
          <p:cNvSpPr>
            <a:spLocks noGrp="1"/>
          </p:cNvSpPr>
          <p:nvPr>
            <p:ph type="title" orient="vert"/>
          </p:nvPr>
        </p:nvSpPr>
        <p:spPr>
          <a:xfrm>
            <a:off x="7162800" y="274638"/>
            <a:ext cx="1676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7EE4FAB-59B5-48CF-86BB-6DF1215B1B42}" type="datetime1">
              <a:rPr lang="en-US" smtClean="0"/>
              <a:t>10/31/2011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23C00717-28FF-400A-80FB-4062374053B0}"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EAB3DA9-5A84-4943-9F69-D01F0F8762AF}" type="datetime1">
              <a:rPr lang="en-US" smtClean="0"/>
              <a:t>10/31/2011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C00717-28FF-400A-80FB-4062374053B0}" type="slidenum">
              <a:rPr lang="en-US" smtClean="0"/>
              <a:t>‹#›</a:t>
            </a:fld>
            <a:endParaRPr lang="en-US" dirty="0"/>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152400" y="153923"/>
            <a:ext cx="6705600" cy="6553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p:cNvSpPr>
            <a:spLocks noGrp="1"/>
          </p:cNvSpPr>
          <p:nvPr>
            <p:ph type="body" idx="1"/>
          </p:nvPr>
        </p:nvSpPr>
        <p:spPr>
          <a:xfrm>
            <a:off x="7162799" y="2892277"/>
            <a:ext cx="1600201" cy="1645920"/>
          </a:xfrm>
        </p:spPr>
        <p:txBody>
          <a:bodyPr anchor="ctr"/>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Date Placeholder 8"/>
          <p:cNvSpPr>
            <a:spLocks noGrp="1"/>
          </p:cNvSpPr>
          <p:nvPr>
            <p:ph type="dt" sz="half" idx="10"/>
          </p:nvPr>
        </p:nvSpPr>
        <p:spPr/>
        <p:txBody>
          <a:bodyPr/>
          <a:lstStyle>
            <a:lvl1pPr>
              <a:defRPr>
                <a:solidFill>
                  <a:srgbClr val="FFFFFF"/>
                </a:solidFill>
              </a:defRPr>
            </a:lvl1pPr>
          </a:lstStyle>
          <a:p>
            <a:fld id="{05783499-27FD-4FAD-A28E-AEF766A6E9C2}" type="datetime1">
              <a:rPr lang="en-US" smtClean="0"/>
              <a:t>10/31/2011</a:t>
            </a:fld>
            <a:endParaRPr lang="en-US" dirty="0"/>
          </a:p>
        </p:txBody>
      </p:sp>
      <p:sp>
        <p:nvSpPr>
          <p:cNvPr id="10" name="Slide Number Placeholder 9"/>
          <p:cNvSpPr>
            <a:spLocks noGrp="1"/>
          </p:cNvSpPr>
          <p:nvPr>
            <p:ph type="sldNum" sz="quarter" idx="11"/>
          </p:nvPr>
        </p:nvSpPr>
        <p:spPr/>
        <p:txBody>
          <a:bodyPr/>
          <a:lstStyle>
            <a:lvl1pPr>
              <a:defRPr>
                <a:solidFill>
                  <a:schemeClr val="bg2"/>
                </a:solidFill>
              </a:defRPr>
            </a:lvl1pPr>
          </a:lstStyle>
          <a:p>
            <a:fld id="{23C00717-28FF-400A-80FB-4062374053B0}" type="slidenum">
              <a:rPr lang="en-US" smtClean="0"/>
              <a:t>‹#›</a:t>
            </a:fld>
            <a:endParaRPr lang="en-US" dirty="0"/>
          </a:p>
        </p:txBody>
      </p:sp>
      <p:sp>
        <p:nvSpPr>
          <p:cNvPr id="11" name="Footer Placeholder 10"/>
          <p:cNvSpPr>
            <a:spLocks noGrp="1"/>
          </p:cNvSpPr>
          <p:nvPr>
            <p:ph type="ftr" sz="quarter" idx="12"/>
          </p:nvPr>
        </p:nvSpPr>
        <p:spPr/>
        <p:txBody>
          <a:bodyPr/>
          <a:lstStyle>
            <a:lvl1pPr>
              <a:defRPr>
                <a:solidFill>
                  <a:srgbClr val="FFFFFF"/>
                </a:solidFill>
              </a:defRPr>
            </a:lvl1pPr>
          </a:lstStyle>
          <a:p>
            <a:endParaRPr lang="en-US" dirty="0"/>
          </a:p>
        </p:txBody>
      </p:sp>
      <p:sp>
        <p:nvSpPr>
          <p:cNvPr id="12" name="Title 11"/>
          <p:cNvSpPr>
            <a:spLocks noGrp="1"/>
          </p:cNvSpPr>
          <p:nvPr>
            <p:ph type="title"/>
          </p:nvPr>
        </p:nvSpPr>
        <p:spPr>
          <a:xfrm>
            <a:off x="381000" y="2892277"/>
            <a:ext cx="6324600" cy="1645920"/>
          </a:xfrm>
        </p:spPr>
        <p:txBody>
          <a:bodyPr/>
          <a:lstStyle>
            <a:lvl1pPr algn="r">
              <a:defRPr sz="4200" spc="150" baseline="0"/>
            </a:lvl1pPr>
          </a:lstStyle>
          <a:p>
            <a:r>
              <a:rPr lang="en-US"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BF4049E-98F4-4CDC-90D0-A013B58C4DA4}" type="datetime1">
              <a:rPr lang="en-US" smtClean="0"/>
              <a:t>10/31/2011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C00717-28FF-400A-80FB-4062374053B0}" type="slidenum">
              <a:rPr lang="en-US" smtClean="0"/>
              <a:t>‹#›</a:t>
            </a:fld>
            <a:endParaRPr lang="en-US" dirty="0"/>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22438"/>
            <a:ext cx="4040188"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399"/>
            <a:ext cx="4040188"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38399"/>
            <a:ext cx="4041775"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D6694B2-389B-4BE8-AD20-A5B0EC3FD401}" type="datetime1">
              <a:rPr lang="en-US" smtClean="0"/>
              <a:t>10/31/2011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C00717-28FF-400A-80FB-4062374053B0}" type="slidenum">
              <a:rPr lang="en-US" smtClean="0"/>
              <a:t>‹#›</a:t>
            </a:fld>
            <a:endParaRPr lang="en-US" dirty="0"/>
          </a:p>
        </p:txBody>
      </p:sp>
      <p:sp>
        <p:nvSpPr>
          <p:cNvPr id="10" name="Title 9"/>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09705CD-DFA2-4B3B-93AE-6274DF9DCA02}" type="datetime1">
              <a:rPr lang="en-US" smtClean="0"/>
              <a:t>10/31/2011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C00717-28FF-400A-80FB-4062374053B0}" type="slidenum">
              <a:rPr lang="en-US" smtClean="0"/>
              <a:t>‹#›</a:t>
            </a:fld>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52400" y="150919"/>
            <a:ext cx="8831802"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Date Placeholder 1"/>
          <p:cNvSpPr>
            <a:spLocks noGrp="1"/>
          </p:cNvSpPr>
          <p:nvPr>
            <p:ph type="dt" sz="half" idx="10"/>
          </p:nvPr>
        </p:nvSpPr>
        <p:spPr/>
        <p:txBody>
          <a:bodyPr/>
          <a:lstStyle/>
          <a:p>
            <a:fld id="{E2FCC502-DED9-43B5-B3A7-4770887BBEAC}" type="datetime1">
              <a:rPr lang="en-US" smtClean="0"/>
              <a:t>10/31/2011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C00717-28FF-400A-80FB-4062374053B0}"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7010400" y="150876"/>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9" name="Rectangle 8"/>
          <p:cNvSpPr/>
          <p:nvPr/>
        </p:nvSpPr>
        <p:spPr>
          <a:xfrm>
            <a:off x="152400" y="152400"/>
            <a:ext cx="6705600" cy="655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609600" y="304800"/>
            <a:ext cx="5867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7159752" y="2130552"/>
            <a:ext cx="1673352" cy="2816352"/>
          </a:xfrm>
        </p:spPr>
        <p:txBody>
          <a:bodyPr tIns="0"/>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A2A07D1-E320-42CB-8E63-FB9DD10FCF22}" type="datetime1">
              <a:rPr lang="en-US" smtClean="0"/>
              <a:t>10/31/2011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ln>
            <a:noFill/>
          </a:ln>
        </p:spPr>
        <p:txBody>
          <a:bodyPr/>
          <a:lstStyle>
            <a:lvl1pPr>
              <a:defRPr>
                <a:solidFill>
                  <a:srgbClr val="FFFFFF"/>
                </a:solidFill>
              </a:defRPr>
            </a:lvl1pPr>
          </a:lstStyle>
          <a:p>
            <a:fld id="{23C00717-28FF-400A-80FB-4062374053B0}" type="slidenum">
              <a:rPr lang="en-US" smtClean="0"/>
              <a:t>‹#›</a:t>
            </a:fld>
            <a:endParaRPr lang="en-US" dirty="0"/>
          </a:p>
        </p:txBody>
      </p:sp>
      <p:sp>
        <p:nvSpPr>
          <p:cNvPr id="11" name="Title 10"/>
          <p:cNvSpPr>
            <a:spLocks noGrp="1"/>
          </p:cNvSpPr>
          <p:nvPr>
            <p:ph type="title"/>
          </p:nvPr>
        </p:nvSpPr>
        <p:spPr>
          <a:xfrm>
            <a:off x="7159752" y="457200"/>
            <a:ext cx="1675660" cy="1673352"/>
          </a:xfrm>
        </p:spPr>
        <p:txBody>
          <a:bodyPr anchor="b"/>
          <a:lstStyle>
            <a:lvl1pPr algn="l">
              <a:defRPr sz="2000" spc="150" baseline="0"/>
            </a:lvl1pPr>
          </a:lstStyle>
          <a:p>
            <a:r>
              <a:rPr lang="en-US" smtClean="0"/>
              <a:t>Click to edit Master title style</a:t>
            </a: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9" name="Rectangle 8"/>
          <p:cNvSpPr/>
          <p:nvPr/>
        </p:nvSpPr>
        <p:spPr>
          <a:xfrm>
            <a:off x="7010400" y="150876"/>
            <a:ext cx="1981200" cy="65562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Picture Placeholder 2"/>
          <p:cNvSpPr>
            <a:spLocks noGrp="1"/>
          </p:cNvSpPr>
          <p:nvPr>
            <p:ph type="pic" idx="1"/>
          </p:nvPr>
        </p:nvSpPr>
        <p:spPr>
          <a:xfrm>
            <a:off x="152400" y="152400"/>
            <a:ext cx="6705600" cy="6553200"/>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7162800" y="2133600"/>
            <a:ext cx="1676400" cy="2971800"/>
          </a:xfrm>
        </p:spPr>
        <p:txBody>
          <a:bodyPr tIns="0"/>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B9E7E8-1B20-4DEF-855D-957769D7D93C}" type="datetime1">
              <a:rPr lang="en-US" smtClean="0"/>
              <a:t>10/31/2011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C00717-28FF-400A-80FB-4062374053B0}" type="slidenum">
              <a:rPr lang="en-US" smtClean="0"/>
              <a:t>‹#›</a:t>
            </a:fld>
            <a:endParaRPr lang="en-US" dirty="0"/>
          </a:p>
        </p:txBody>
      </p:sp>
      <p:sp>
        <p:nvSpPr>
          <p:cNvPr id="10" name="Title 9"/>
          <p:cNvSpPr>
            <a:spLocks noGrp="1"/>
          </p:cNvSpPr>
          <p:nvPr>
            <p:ph type="title"/>
          </p:nvPr>
        </p:nvSpPr>
        <p:spPr>
          <a:xfrm>
            <a:off x="7162800" y="460248"/>
            <a:ext cx="1676400" cy="1673352"/>
          </a:xfrm>
        </p:spPr>
        <p:txBody>
          <a:bodyPr anchor="b"/>
          <a:lstStyle>
            <a:lvl1pPr algn="l">
              <a:defRPr sz="2000" spc="150" baseline="0">
                <a:solidFill>
                  <a:schemeClr val="tx2"/>
                </a:solidFill>
              </a:defRPr>
            </a:lvl1pPr>
          </a:lstStyle>
          <a:p>
            <a:r>
              <a:rPr lang="en-US" smtClean="0"/>
              <a:t>Click to edit Master title style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152400" y="1634971"/>
            <a:ext cx="8831802" cy="50454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152399" y="152400"/>
            <a:ext cx="8814047" cy="13464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381000" y="355847"/>
            <a:ext cx="8381260" cy="105439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380999" y="1719071"/>
            <a:ext cx="8407893" cy="440740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70888" y="6356350"/>
            <a:ext cx="2133600" cy="274320"/>
          </a:xfrm>
          <a:prstGeom prst="rect">
            <a:avLst/>
          </a:prstGeom>
        </p:spPr>
        <p:txBody>
          <a:bodyPr vert="horz" lIns="91440" tIns="45720" rIns="91440" bIns="45720" rtlCol="0" anchor="ctr"/>
          <a:lstStyle>
            <a:lvl1pPr algn="l">
              <a:defRPr sz="1100">
                <a:solidFill>
                  <a:schemeClr val="tx2"/>
                </a:solidFill>
              </a:defRPr>
            </a:lvl1pPr>
          </a:lstStyle>
          <a:p>
            <a:fld id="{F9E90C56-D1E8-426A-A82E-51BA41B948B3}" type="datetime1">
              <a:rPr lang="en-US" smtClean="0"/>
              <a:t>10/31/2011</a:t>
            </a:fld>
            <a:endParaRPr lang="en-US" dirty="0"/>
          </a:p>
        </p:txBody>
      </p:sp>
      <p:sp>
        <p:nvSpPr>
          <p:cNvPr id="5" name="Footer Placeholder 4"/>
          <p:cNvSpPr>
            <a:spLocks noGrp="1"/>
          </p:cNvSpPr>
          <p:nvPr>
            <p:ph type="ftr" sz="quarter" idx="3"/>
          </p:nvPr>
        </p:nvSpPr>
        <p:spPr>
          <a:xfrm>
            <a:off x="3048000" y="6356350"/>
            <a:ext cx="3352800" cy="274320"/>
          </a:xfrm>
          <a:prstGeom prst="rect">
            <a:avLst/>
          </a:prstGeom>
        </p:spPr>
        <p:txBody>
          <a:bodyPr vert="horz" lIns="91440" tIns="45720" rIns="91440" bIns="45720" rtlCol="0" anchor="ctr"/>
          <a:lstStyle>
            <a:lvl1pPr algn="ctr">
              <a:defRPr sz="1100">
                <a:solidFill>
                  <a:schemeClr val="tx2"/>
                </a:solidFill>
              </a:defRPr>
            </a:lvl1pPr>
          </a:lstStyle>
          <a:p>
            <a:endParaRPr lang="en-US" dirty="0"/>
          </a:p>
        </p:txBody>
      </p:sp>
      <p:sp>
        <p:nvSpPr>
          <p:cNvPr id="6" name="Slide Number Placeholder 5"/>
          <p:cNvSpPr>
            <a:spLocks noGrp="1"/>
          </p:cNvSpPr>
          <p:nvPr>
            <p:ph type="sldNum" sz="quarter" idx="4"/>
          </p:nvPr>
        </p:nvSpPr>
        <p:spPr>
          <a:xfrm>
            <a:off x="8234680" y="6355080"/>
            <a:ext cx="582966" cy="274320"/>
          </a:xfrm>
          <a:prstGeom prst="rect">
            <a:avLst/>
          </a:prstGeom>
          <a:ln w="19050">
            <a:noFill/>
          </a:ln>
        </p:spPr>
        <p:txBody>
          <a:bodyPr vert="horz" lIns="91440" tIns="45720" rIns="91440" bIns="45720" rtlCol="0" anchor="ctr"/>
          <a:lstStyle>
            <a:lvl1pPr algn="ctr">
              <a:defRPr sz="1100">
                <a:solidFill>
                  <a:schemeClr val="tx2"/>
                </a:solidFill>
              </a:defRPr>
            </a:lvl1pPr>
          </a:lstStyle>
          <a:p>
            <a:fld id="{23C00717-28FF-400A-80FB-4062374053B0}"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4057" r:id="rId1"/>
    <p:sldLayoutId id="2147484058" r:id="rId2"/>
    <p:sldLayoutId id="2147484059" r:id="rId3"/>
    <p:sldLayoutId id="2147484060" r:id="rId4"/>
    <p:sldLayoutId id="2147484061" r:id="rId5"/>
    <p:sldLayoutId id="2147484062" r:id="rId6"/>
    <p:sldLayoutId id="2147484063" r:id="rId7"/>
    <p:sldLayoutId id="2147484064" r:id="rId8"/>
    <p:sldLayoutId id="2147484065" r:id="rId9"/>
    <p:sldLayoutId id="2147484066" r:id="rId10"/>
    <p:sldLayoutId id="2147484067" r:id="rId11"/>
  </p:sldLayoutIdLst>
  <p:hf sldNum="0" hdr="0" dt="0"/>
  <p:txStyles>
    <p:title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p:titleStyle>
    <p:body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www.apa.org/topics/sexuality/orientation.aspx"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kinseyinstitute.org/"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www.youtube.com/watch?v=QJtjqLUHYoY"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smtClean="0"/>
              <a:t>A Biological and Genetic Factor</a:t>
            </a:r>
            <a:endParaRPr lang="en-US" dirty="0"/>
          </a:p>
        </p:txBody>
      </p:sp>
      <p:sp>
        <p:nvSpPr>
          <p:cNvPr id="2" name="Title 1"/>
          <p:cNvSpPr>
            <a:spLocks noGrp="1"/>
          </p:cNvSpPr>
          <p:nvPr>
            <p:ph type="title"/>
          </p:nvPr>
        </p:nvSpPr>
        <p:spPr/>
        <p:txBody>
          <a:bodyPr/>
          <a:lstStyle/>
          <a:p>
            <a:r>
              <a:rPr lang="en-US" dirty="0" smtClean="0"/>
              <a:t>Sexual Orientation</a:t>
            </a:r>
            <a:br>
              <a:rPr lang="en-US" dirty="0" smtClean="0"/>
            </a:br>
            <a:endParaRPr lang="en-US" dirty="0"/>
          </a:p>
        </p:txBody>
      </p:sp>
      <p:sp>
        <p:nvSpPr>
          <p:cNvPr id="4" name="Footer Placeholder 3"/>
          <p:cNvSpPr>
            <a:spLocks noGrp="1"/>
          </p:cNvSpPr>
          <p:nvPr>
            <p:ph type="ftr" sz="quarter" idx="12"/>
          </p:nvPr>
        </p:nvSpPr>
        <p:spPr/>
        <p:txBody>
          <a:bodyPr/>
          <a:lstStyle/>
          <a:p>
            <a:endParaRPr lang="en-US" dirty="0"/>
          </a:p>
        </p:txBody>
      </p:sp>
    </p:spTree>
    <p:extLst>
      <p:ext uri="{BB962C8B-B14F-4D97-AF65-F5344CB8AC3E}">
        <p14:creationId xmlns:p14="http://schemas.microsoft.com/office/powerpoint/2010/main" val="4092271930"/>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1"/>
          </p:nvPr>
        </p:nvSpPr>
        <p:spPr>
          <a:xfrm>
            <a:off x="457200" y="1719072"/>
            <a:ext cx="3429000" cy="3614928"/>
          </a:xfrm>
        </p:spPr>
        <p:txBody>
          <a:bodyPr/>
          <a:lstStyle/>
          <a:p>
            <a:endParaRPr lang="en-US" dirty="0"/>
          </a:p>
        </p:txBody>
      </p:sp>
      <p:sp>
        <p:nvSpPr>
          <p:cNvPr id="5" name="Content Placeholder 4"/>
          <p:cNvSpPr>
            <a:spLocks noGrp="1"/>
          </p:cNvSpPr>
          <p:nvPr>
            <p:ph sz="half" idx="2"/>
          </p:nvPr>
        </p:nvSpPr>
        <p:spPr>
          <a:xfrm>
            <a:off x="4038600" y="1719072"/>
            <a:ext cx="4800600" cy="4407408"/>
          </a:xfrm>
        </p:spPr>
        <p:style>
          <a:lnRef idx="2">
            <a:schemeClr val="accent1"/>
          </a:lnRef>
          <a:fillRef idx="1">
            <a:schemeClr val="lt1"/>
          </a:fillRef>
          <a:effectRef idx="0">
            <a:schemeClr val="accent1"/>
          </a:effectRef>
          <a:fontRef idx="minor">
            <a:schemeClr val="dk1"/>
          </a:fontRef>
        </p:style>
        <p:txBody>
          <a:bodyPr>
            <a:normAutofit/>
          </a:bodyPr>
          <a:lstStyle/>
          <a:p>
            <a:r>
              <a:rPr lang="en-US" sz="2000" dirty="0" smtClean="0"/>
              <a:t>2D:4D can indicate testosterone and estrogen levels. </a:t>
            </a:r>
          </a:p>
          <a:p>
            <a:r>
              <a:rPr lang="en-US" sz="2000" dirty="0" smtClean="0"/>
              <a:t>Longer ring fingers indicate more testosterone, longer index fingers indicate more estrogen. Ring and index fingers of the same lengths have a high correlation with homosexual orientations (for both men and women).</a:t>
            </a:r>
          </a:p>
          <a:p>
            <a:r>
              <a:rPr lang="en-US" sz="2000" dirty="0" smtClean="0"/>
              <a:t>Men and women who are left handed are also 50% more likely to have a homosexual orientation. </a:t>
            </a:r>
          </a:p>
        </p:txBody>
      </p:sp>
      <p:sp>
        <p:nvSpPr>
          <p:cNvPr id="2" name="Footer Placeholder 1"/>
          <p:cNvSpPr>
            <a:spLocks noGrp="1"/>
          </p:cNvSpPr>
          <p:nvPr>
            <p:ph type="ftr" sz="quarter" idx="11"/>
          </p:nvPr>
        </p:nvSpPr>
        <p:spPr/>
        <p:txBody>
          <a:bodyPr/>
          <a:lstStyle/>
          <a:p>
            <a:r>
              <a:rPr lang="en-US" dirty="0" smtClean="0"/>
              <a:t>Grimbos et al (2009) </a:t>
            </a:r>
            <a:endParaRPr lang="en-US" dirty="0"/>
          </a:p>
        </p:txBody>
      </p:sp>
      <p:sp>
        <p:nvSpPr>
          <p:cNvPr id="3" name="Title 2"/>
          <p:cNvSpPr>
            <a:spLocks noGrp="1"/>
          </p:cNvSpPr>
          <p:nvPr>
            <p:ph type="title"/>
          </p:nvPr>
        </p:nvSpPr>
        <p:spPr/>
        <p:txBody>
          <a:bodyPr/>
          <a:lstStyle/>
          <a:p>
            <a:r>
              <a:rPr lang="en-US" dirty="0" smtClean="0"/>
              <a:t>Digit ratio theory and handedness </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778758"/>
            <a:ext cx="3200400" cy="33880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48946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style>
          <a:lnRef idx="2">
            <a:schemeClr val="accent1"/>
          </a:lnRef>
          <a:fillRef idx="1">
            <a:schemeClr val="lt1"/>
          </a:fillRef>
          <a:effectRef idx="0">
            <a:schemeClr val="accent1"/>
          </a:effectRef>
          <a:fontRef idx="minor">
            <a:schemeClr val="dk1"/>
          </a:fontRef>
        </p:style>
        <p:txBody>
          <a:bodyPr/>
          <a:lstStyle/>
          <a:p>
            <a:r>
              <a:rPr lang="en-US" dirty="0" smtClean="0"/>
              <a:t>Genetic marker Xq28 linked to homosexuality: similar traits present on this marker in homosexual men tested </a:t>
            </a:r>
            <a:r>
              <a:rPr lang="en-US" smtClean="0"/>
              <a:t>against heterosexual men. </a:t>
            </a:r>
            <a:endParaRPr lang="en-US" dirty="0" smtClean="0"/>
          </a:p>
          <a:p>
            <a:r>
              <a:rPr lang="en-US" dirty="0" smtClean="0"/>
              <a:t>Twin studies: twins raised apart are just as likely to share a sexual orientation as those raised together </a:t>
            </a:r>
          </a:p>
          <a:p>
            <a:r>
              <a:rPr lang="en-US" dirty="0" smtClean="0"/>
              <a:t>Biological and adoptive studies show biological links to sexual orientation</a:t>
            </a:r>
          </a:p>
          <a:p>
            <a:r>
              <a:rPr lang="en-US" dirty="0" smtClean="0"/>
              <a:t>Catch-22 of “nurture” debate: the more accepting a society is, the more likely someone will be open about sexuality, however society needs more exposure to become more accepting. </a:t>
            </a:r>
          </a:p>
          <a:p>
            <a:pPr marL="45720" indent="0">
              <a:buNone/>
            </a:pPr>
            <a:endParaRPr lang="en-US" dirty="0"/>
          </a:p>
        </p:txBody>
      </p:sp>
      <p:sp>
        <p:nvSpPr>
          <p:cNvPr id="3" name="Footer Placeholder 2"/>
          <p:cNvSpPr>
            <a:spLocks noGrp="1"/>
          </p:cNvSpPr>
          <p:nvPr>
            <p:ph type="ftr" sz="quarter" idx="11"/>
          </p:nvPr>
        </p:nvSpPr>
        <p:spPr/>
        <p:txBody>
          <a:bodyPr/>
          <a:lstStyle/>
          <a:p>
            <a:endParaRPr lang="en-US" dirty="0"/>
          </a:p>
        </p:txBody>
      </p:sp>
      <p:sp>
        <p:nvSpPr>
          <p:cNvPr id="4" name="Title 3"/>
          <p:cNvSpPr>
            <a:spLocks noGrp="1"/>
          </p:cNvSpPr>
          <p:nvPr>
            <p:ph type="title"/>
          </p:nvPr>
        </p:nvSpPr>
        <p:spPr/>
        <p:txBody>
          <a:bodyPr/>
          <a:lstStyle/>
          <a:p>
            <a:r>
              <a:rPr lang="en-US" dirty="0" smtClean="0"/>
              <a:t>Genes vs. environment </a:t>
            </a:r>
            <a:endParaRPr lang="en-US" dirty="0"/>
          </a:p>
        </p:txBody>
      </p:sp>
    </p:spTree>
    <p:extLst>
      <p:ext uri="{BB962C8B-B14F-4D97-AF65-F5344CB8AC3E}">
        <p14:creationId xmlns:p14="http://schemas.microsoft.com/office/powerpoint/2010/main" val="571697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19071"/>
            <a:ext cx="5638801" cy="4407408"/>
          </a:xfrm>
        </p:spPr>
        <p:style>
          <a:lnRef idx="2">
            <a:schemeClr val="accent1"/>
          </a:lnRef>
          <a:fillRef idx="1">
            <a:schemeClr val="lt1"/>
          </a:fillRef>
          <a:effectRef idx="0">
            <a:schemeClr val="accent1"/>
          </a:effectRef>
          <a:fontRef idx="minor">
            <a:schemeClr val="dk1"/>
          </a:fontRef>
        </p:style>
        <p:txBody>
          <a:bodyPr/>
          <a:lstStyle/>
          <a:p>
            <a:r>
              <a:rPr lang="en-US" dirty="0" smtClean="0"/>
              <a:t>Sexual orientation in animals: homosexual and bisexual behavior is present in many animal species suggesting a biological force applicable to humans (particularly in non human apes)</a:t>
            </a:r>
          </a:p>
          <a:p>
            <a:r>
              <a:rPr lang="en-US" dirty="0" smtClean="0"/>
              <a:t>Nematode worms and mice with manipulated brain chemistry have shown changes in sexual orientation. </a:t>
            </a:r>
            <a:endParaRPr lang="en-US" dirty="0"/>
          </a:p>
        </p:txBody>
      </p:sp>
      <p:sp>
        <p:nvSpPr>
          <p:cNvPr id="3" name="Footer Placeholder 2"/>
          <p:cNvSpPr>
            <a:spLocks noGrp="1"/>
          </p:cNvSpPr>
          <p:nvPr>
            <p:ph type="ftr" sz="quarter" idx="11"/>
          </p:nvPr>
        </p:nvSpPr>
        <p:spPr/>
        <p:txBody>
          <a:bodyPr/>
          <a:lstStyle/>
          <a:p>
            <a:endParaRPr lang="en-US" dirty="0"/>
          </a:p>
        </p:txBody>
      </p:sp>
      <p:sp>
        <p:nvSpPr>
          <p:cNvPr id="4" name="Title 3"/>
          <p:cNvSpPr>
            <a:spLocks noGrp="1"/>
          </p:cNvSpPr>
          <p:nvPr>
            <p:ph type="title"/>
          </p:nvPr>
        </p:nvSpPr>
        <p:spPr/>
        <p:txBody>
          <a:bodyPr/>
          <a:lstStyle/>
          <a:p>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8400" y="2133600"/>
            <a:ext cx="2499360" cy="312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80275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a:xfrm>
            <a:off x="7162799" y="2892277"/>
            <a:ext cx="1752601" cy="1603523"/>
          </a:xfrm>
        </p:spPr>
        <p:txBody>
          <a:bodyPr/>
          <a:lstStyle/>
          <a:p>
            <a:r>
              <a:rPr lang="en-US" dirty="0" smtClean="0"/>
              <a:t>The future of the issue and conclusions</a:t>
            </a:r>
            <a:endParaRPr lang="en-US" dirty="0"/>
          </a:p>
        </p:txBody>
      </p:sp>
      <p:sp>
        <p:nvSpPr>
          <p:cNvPr id="3" name="Footer Placeholder 2"/>
          <p:cNvSpPr>
            <a:spLocks noGrp="1"/>
          </p:cNvSpPr>
          <p:nvPr>
            <p:ph type="ftr" sz="quarter" idx="12"/>
          </p:nvPr>
        </p:nvSpPr>
        <p:spPr/>
        <p:txBody>
          <a:bodyPr/>
          <a:lstStyle/>
          <a:p>
            <a:endParaRPr lang="en-US" dirty="0"/>
          </a:p>
        </p:txBody>
      </p:sp>
      <p:sp>
        <p:nvSpPr>
          <p:cNvPr id="5" name="Title 4"/>
          <p:cNvSpPr>
            <a:spLocks noGrp="1"/>
          </p:cNvSpPr>
          <p:nvPr>
            <p:ph type="title"/>
          </p:nvPr>
        </p:nvSpPr>
        <p:spPr/>
        <p:txBody>
          <a:bodyPr/>
          <a:lstStyle/>
          <a:p>
            <a:r>
              <a:rPr lang="en-US" dirty="0" smtClean="0"/>
              <a:t>What’s in store? </a:t>
            </a:r>
            <a:endParaRPr lang="en-US" dirty="0"/>
          </a:p>
        </p:txBody>
      </p:sp>
    </p:spTree>
    <p:extLst>
      <p:ext uri="{BB962C8B-B14F-4D97-AF65-F5344CB8AC3E}">
        <p14:creationId xmlns:p14="http://schemas.microsoft.com/office/powerpoint/2010/main" val="1478487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dirty="0"/>
          </a:p>
        </p:txBody>
      </p:sp>
      <p:sp>
        <p:nvSpPr>
          <p:cNvPr id="5" name="Title 4"/>
          <p:cNvSpPr>
            <a:spLocks noGrp="1"/>
          </p:cNvSpPr>
          <p:nvPr>
            <p:ph type="title"/>
          </p:nvPr>
        </p:nvSpPr>
        <p:spPr/>
        <p:txBody>
          <a:bodyPr/>
          <a:lstStyle/>
          <a:p>
            <a:r>
              <a:rPr lang="en-US" dirty="0" smtClean="0"/>
              <a:t>some good news! </a:t>
            </a:r>
            <a:endParaRPr lang="en-US" dirty="0"/>
          </a:p>
        </p:txBody>
      </p:sp>
      <p:sp>
        <p:nvSpPr>
          <p:cNvPr id="6" name="TextBox 5"/>
          <p:cNvSpPr txBox="1"/>
          <p:nvPr/>
        </p:nvSpPr>
        <p:spPr>
          <a:xfrm>
            <a:off x="457200" y="1981200"/>
            <a:ext cx="7772400" cy="92333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dirty="0" smtClean="0"/>
              <a:t>The past few decades have made an enormous impact on genetic research. Genetic mapping that used to cost millions of dollars now costs several thousands. </a:t>
            </a:r>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625" y="3048000"/>
            <a:ext cx="2762250" cy="284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3657600" y="3581399"/>
            <a:ext cx="4114800" cy="203132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dirty="0" smtClean="0"/>
              <a:t>The accessibility of such genetic research can lead to further knowledge of how sexual orientation is developed and as the information becomes more widespread, hopefully the ignorance that causes the bulk of the issue will be resolved. </a:t>
            </a:r>
            <a:endParaRPr lang="en-US" dirty="0"/>
          </a:p>
        </p:txBody>
      </p:sp>
    </p:spTree>
    <p:extLst>
      <p:ext uri="{BB962C8B-B14F-4D97-AF65-F5344CB8AC3E}">
        <p14:creationId xmlns:p14="http://schemas.microsoft.com/office/powerpoint/2010/main" val="2482068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style>
          <a:lnRef idx="2">
            <a:schemeClr val="accent1"/>
          </a:lnRef>
          <a:fillRef idx="1">
            <a:schemeClr val="lt1"/>
          </a:fillRef>
          <a:effectRef idx="0">
            <a:schemeClr val="accent1"/>
          </a:effectRef>
          <a:fontRef idx="minor">
            <a:schemeClr val="dk1"/>
          </a:fontRef>
        </p:style>
        <p:txBody>
          <a:bodyPr/>
          <a:lstStyle/>
          <a:p>
            <a:r>
              <a:rPr lang="en-US" dirty="0" smtClean="0"/>
              <a:t>Understanding human sexuality has come a long way, but there are still limitations and issues in the matter.</a:t>
            </a:r>
          </a:p>
          <a:p>
            <a:r>
              <a:rPr lang="en-US" dirty="0" smtClean="0"/>
              <a:t>Fortunately, we have the scientific and technological support for this issue in general which can hopefully lead to wider acceptance, until then however, it’s up to society to help resolve these issues. </a:t>
            </a:r>
          </a:p>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Title 3"/>
          <p:cNvSpPr>
            <a:spLocks noGrp="1"/>
          </p:cNvSpPr>
          <p:nvPr>
            <p:ph type="title"/>
          </p:nvPr>
        </p:nvSpPr>
        <p:spPr/>
        <p:txBody>
          <a:bodyPr/>
          <a:lstStyle/>
          <a:p>
            <a:endParaRPr lang="en-US" dirty="0"/>
          </a:p>
        </p:txBody>
      </p:sp>
    </p:spTree>
    <p:extLst>
      <p:ext uri="{BB962C8B-B14F-4D97-AF65-F5344CB8AC3E}">
        <p14:creationId xmlns:p14="http://schemas.microsoft.com/office/powerpoint/2010/main" val="1888372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dirty="0" smtClean="0"/>
              <a:t>November 1, 2011. </a:t>
            </a:r>
            <a:endParaRPr lang="en-US" dirty="0"/>
          </a:p>
        </p:txBody>
      </p:sp>
      <p:sp>
        <p:nvSpPr>
          <p:cNvPr id="3" name="Footer Placeholder 2"/>
          <p:cNvSpPr>
            <a:spLocks noGrp="1"/>
          </p:cNvSpPr>
          <p:nvPr>
            <p:ph type="ftr" sz="quarter" idx="12"/>
          </p:nvPr>
        </p:nvSpPr>
        <p:spPr/>
        <p:txBody>
          <a:bodyPr/>
          <a:lstStyle/>
          <a:p>
            <a:endParaRPr lang="en-US" dirty="0"/>
          </a:p>
        </p:txBody>
      </p:sp>
      <p:sp>
        <p:nvSpPr>
          <p:cNvPr id="4" name="Title 3"/>
          <p:cNvSpPr>
            <a:spLocks noGrp="1"/>
          </p:cNvSpPr>
          <p:nvPr>
            <p:ph type="title"/>
          </p:nvPr>
        </p:nvSpPr>
        <p:spPr/>
        <p:txBody>
          <a:bodyPr/>
          <a:lstStyle/>
          <a:p>
            <a:pPr algn="ctr"/>
            <a:r>
              <a:rPr lang="en-US" sz="1800" dirty="0" smtClean="0"/>
              <a:t>Courtney bechtel </a:t>
            </a:r>
            <a:endParaRPr lang="en-US" sz="1800" dirty="0"/>
          </a:p>
        </p:txBody>
      </p:sp>
    </p:spTree>
    <p:extLst>
      <p:ext uri="{BB962C8B-B14F-4D97-AF65-F5344CB8AC3E}">
        <p14:creationId xmlns:p14="http://schemas.microsoft.com/office/powerpoint/2010/main" val="86876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style>
          <a:lnRef idx="2">
            <a:schemeClr val="accent1"/>
          </a:lnRef>
          <a:fillRef idx="1">
            <a:schemeClr val="lt1"/>
          </a:fillRef>
          <a:effectRef idx="0">
            <a:schemeClr val="accent1"/>
          </a:effectRef>
          <a:fontRef idx="minor">
            <a:schemeClr val="dk1"/>
          </a:fontRef>
        </p:style>
        <p:txBody>
          <a:bodyPr/>
          <a:lstStyle/>
          <a:p>
            <a:pPr marL="45720" indent="0" algn="ctr">
              <a:buNone/>
            </a:pPr>
            <a:r>
              <a:rPr lang="en-US" dirty="0" smtClean="0"/>
              <a:t>“Sexual </a:t>
            </a:r>
            <a:r>
              <a:rPr lang="en-US" dirty="0"/>
              <a:t>orientation refers to an enduring pattern of emotional, romantic, and/or sexual attractions to men, women, or both sexes</a:t>
            </a:r>
            <a:r>
              <a:rPr lang="en-US" dirty="0" smtClean="0"/>
              <a:t>.”</a:t>
            </a:r>
            <a:endParaRPr lang="en-US" dirty="0"/>
          </a:p>
          <a:p>
            <a:r>
              <a:rPr lang="en-US" dirty="0" smtClean="0"/>
              <a:t>Human sexuality is highly varied and contains many grey areas. </a:t>
            </a:r>
          </a:p>
          <a:p>
            <a:pPr lvl="1">
              <a:buFont typeface="Arial" pitchFamily="34" charset="0"/>
              <a:buChar char="•"/>
            </a:pPr>
            <a:r>
              <a:rPr lang="en-US" i="1" dirty="0" smtClean="0"/>
              <a:t>Heterosexuality</a:t>
            </a:r>
          </a:p>
          <a:p>
            <a:pPr lvl="1">
              <a:buFont typeface="Arial" pitchFamily="34" charset="0"/>
              <a:buChar char="•"/>
            </a:pPr>
            <a:r>
              <a:rPr lang="en-US" i="1" dirty="0" smtClean="0"/>
              <a:t>Homosexuality </a:t>
            </a:r>
          </a:p>
          <a:p>
            <a:pPr lvl="1">
              <a:buFont typeface="Arial" pitchFamily="34" charset="0"/>
              <a:buChar char="•"/>
            </a:pPr>
            <a:r>
              <a:rPr lang="en-US" i="1" dirty="0" smtClean="0"/>
              <a:t>Bisexuality </a:t>
            </a:r>
          </a:p>
          <a:p>
            <a:pPr lvl="1">
              <a:buFont typeface="Arial" pitchFamily="34" charset="0"/>
              <a:buChar char="•"/>
            </a:pPr>
            <a:r>
              <a:rPr lang="en-US" i="1" dirty="0" smtClean="0"/>
              <a:t>Asexuality </a:t>
            </a:r>
          </a:p>
          <a:p>
            <a:pPr lvl="1">
              <a:buFont typeface="Arial" pitchFamily="34" charset="0"/>
              <a:buChar char="•"/>
            </a:pPr>
            <a:r>
              <a:rPr lang="en-US" i="1" dirty="0" smtClean="0"/>
              <a:t>Pansexuality </a:t>
            </a:r>
          </a:p>
          <a:p>
            <a:pPr lvl="1">
              <a:buFont typeface="Arial" pitchFamily="34" charset="0"/>
              <a:buChar char="•"/>
            </a:pPr>
            <a:r>
              <a:rPr lang="en-US" i="1" dirty="0" smtClean="0"/>
              <a:t>Demisexuality </a:t>
            </a:r>
            <a:endParaRPr lang="en-US" i="1" dirty="0"/>
          </a:p>
        </p:txBody>
      </p:sp>
      <p:sp>
        <p:nvSpPr>
          <p:cNvPr id="3" name="Title 2"/>
          <p:cNvSpPr>
            <a:spLocks noGrp="1"/>
          </p:cNvSpPr>
          <p:nvPr>
            <p:ph type="title"/>
          </p:nvPr>
        </p:nvSpPr>
        <p:spPr/>
        <p:txBody>
          <a:bodyPr/>
          <a:lstStyle/>
          <a:p>
            <a:r>
              <a:rPr lang="en-US" dirty="0" smtClean="0"/>
              <a:t>What is sexual orientation?</a:t>
            </a:r>
            <a:endParaRPr lang="en-US" dirty="0"/>
          </a:p>
        </p:txBody>
      </p:sp>
      <p:sp>
        <p:nvSpPr>
          <p:cNvPr id="4" name="Footer Placeholder 3"/>
          <p:cNvSpPr>
            <a:spLocks noGrp="1"/>
          </p:cNvSpPr>
          <p:nvPr>
            <p:ph type="ftr" sz="quarter" idx="11"/>
          </p:nvPr>
        </p:nvSpPr>
        <p:spPr>
          <a:xfrm>
            <a:off x="2895600" y="6172200"/>
            <a:ext cx="3810000" cy="457200"/>
          </a:xfrm>
        </p:spPr>
        <p:txBody>
          <a:bodyPr/>
          <a:lstStyle/>
          <a:p>
            <a:r>
              <a:rPr lang="en-US" dirty="0">
                <a:hlinkClick r:id="rId3"/>
              </a:rPr>
              <a:t>http://www.apa.org/topics/sexuality/orientation.aspx</a:t>
            </a:r>
            <a:endParaRPr lang="en-US" dirty="0"/>
          </a:p>
          <a:p>
            <a:endParaRPr lang="en-US" dirty="0"/>
          </a:p>
        </p:txBody>
      </p:sp>
    </p:spTree>
    <p:extLst>
      <p:ext uri="{BB962C8B-B14F-4D97-AF65-F5344CB8AC3E}">
        <p14:creationId xmlns:p14="http://schemas.microsoft.com/office/powerpoint/2010/main" val="370562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04800" y="1676400"/>
            <a:ext cx="8407893" cy="4407408"/>
          </a:xfrm>
        </p:spPr>
        <p:style>
          <a:lnRef idx="2">
            <a:schemeClr val="accent1"/>
          </a:lnRef>
          <a:fillRef idx="1">
            <a:schemeClr val="lt1"/>
          </a:fillRef>
          <a:effectRef idx="0">
            <a:schemeClr val="accent1"/>
          </a:effectRef>
          <a:fontRef idx="minor">
            <a:schemeClr val="dk1"/>
          </a:fontRef>
        </p:style>
        <p:txBody>
          <a:bodyPr/>
          <a:lstStyle/>
          <a:p>
            <a:r>
              <a:rPr lang="en-US" sz="1800" dirty="0" smtClean="0"/>
              <a:t>Human sexuality is a topic not often discussed openly. It wasn’t until the late 1940s, when Alfred Kinsey revolutionized sexology, there was proper research on the matter. </a:t>
            </a:r>
          </a:p>
          <a:p>
            <a:r>
              <a:rPr lang="en-US" sz="1800" dirty="0" smtClean="0"/>
              <a:t>Kinsey developed The Kinsey Scale in an attempt to describe a person’s sexual orientation</a:t>
            </a:r>
            <a:r>
              <a:rPr lang="en-US" dirty="0" smtClean="0"/>
              <a:t>. </a:t>
            </a:r>
          </a:p>
          <a:p>
            <a:endParaRPr lang="en-US" dirty="0"/>
          </a:p>
        </p:txBody>
      </p:sp>
      <p:sp>
        <p:nvSpPr>
          <p:cNvPr id="4" name="Title 3"/>
          <p:cNvSpPr>
            <a:spLocks noGrp="1"/>
          </p:cNvSpPr>
          <p:nvPr>
            <p:ph type="title"/>
          </p:nvPr>
        </p:nvSpPr>
        <p:spPr/>
        <p:txBody>
          <a:bodyPr/>
          <a:lstStyle/>
          <a:p>
            <a:r>
              <a:rPr lang="en-US" dirty="0" smtClean="0"/>
              <a:t>History </a:t>
            </a:r>
            <a:endParaRPr lang="en-US" dirty="0"/>
          </a:p>
        </p:txBody>
      </p:sp>
      <p:sp>
        <p:nvSpPr>
          <p:cNvPr id="6" name="Footer Placeholder 5"/>
          <p:cNvSpPr>
            <a:spLocks noGrp="1"/>
          </p:cNvSpPr>
          <p:nvPr>
            <p:ph type="ftr" sz="quarter" idx="11"/>
          </p:nvPr>
        </p:nvSpPr>
        <p:spPr/>
        <p:txBody>
          <a:bodyPr/>
          <a:lstStyle/>
          <a:p>
            <a:r>
              <a:rPr lang="en-US" dirty="0">
                <a:hlinkClick r:id="rId2"/>
              </a:rPr>
              <a:t>http://www.kinseyinstitute.org/</a:t>
            </a:r>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3216711"/>
            <a:ext cx="4038600" cy="2812827"/>
          </a:xfrm>
          <a:prstGeom prst="rect">
            <a:avLst/>
          </a:prstGeom>
        </p:spPr>
      </p:pic>
      <p:sp>
        <p:nvSpPr>
          <p:cNvPr id="8" name="TextBox 7"/>
          <p:cNvSpPr txBox="1"/>
          <p:nvPr/>
        </p:nvSpPr>
        <p:spPr>
          <a:xfrm>
            <a:off x="4343400" y="3048000"/>
            <a:ext cx="4343400" cy="2677656"/>
          </a:xfrm>
          <a:prstGeom prst="rect">
            <a:avLst/>
          </a:prstGeom>
          <a:noFill/>
        </p:spPr>
        <p:txBody>
          <a:bodyPr wrap="square" rtlCol="0">
            <a:spAutoFit/>
          </a:bodyPr>
          <a:lstStyle/>
          <a:p>
            <a:r>
              <a:rPr lang="en-US" sz="1400" b="0" i="0" u="none" strike="noStrike" kern="1400" baseline="0" dirty="0" smtClean="0">
                <a:latin typeface="Times New Roman"/>
              </a:rPr>
              <a:t>0- Exclusively heterosexual with no homosexual</a:t>
            </a:r>
          </a:p>
          <a:p>
            <a:r>
              <a:rPr lang="en-US" sz="1400" b="0" i="0" u="none" strike="noStrike" kern="1400" baseline="0" dirty="0" smtClean="0">
                <a:latin typeface="Times New Roman"/>
              </a:rPr>
              <a:t>1- Predominantly heterosexual, only incidentally homosexual</a:t>
            </a:r>
          </a:p>
          <a:p>
            <a:r>
              <a:rPr lang="en-US" sz="1400" b="0" i="0" u="none" strike="noStrike" kern="1400" baseline="0" dirty="0" smtClean="0">
                <a:latin typeface="Times New Roman"/>
              </a:rPr>
              <a:t>2- Predominantly heterosexual, but more than incidentally homosexual</a:t>
            </a:r>
          </a:p>
          <a:p>
            <a:r>
              <a:rPr lang="en-US" sz="1400" b="0" i="0" u="none" strike="noStrike" kern="1400" baseline="0" dirty="0" smtClean="0">
                <a:latin typeface="Times New Roman"/>
              </a:rPr>
              <a:t>3- Equally heterosexual and homosexual</a:t>
            </a:r>
          </a:p>
          <a:p>
            <a:r>
              <a:rPr lang="en-US" sz="1400" b="0" i="0" u="none" strike="noStrike" kern="1400" baseline="0" dirty="0" smtClean="0">
                <a:latin typeface="Times New Roman"/>
              </a:rPr>
              <a:t>4- Predominantly homosexual, but more than incidentally heterosexual</a:t>
            </a:r>
          </a:p>
          <a:p>
            <a:r>
              <a:rPr lang="en-US" sz="1400" b="0" i="0" u="none" strike="noStrike" kern="1400" baseline="0" dirty="0" smtClean="0">
                <a:latin typeface="Times New Roman"/>
              </a:rPr>
              <a:t>5- Predominantly homosexual, only incidentally heterosexual</a:t>
            </a:r>
          </a:p>
          <a:p>
            <a:r>
              <a:rPr lang="en-US" sz="1400" b="0" i="0" u="none" strike="noStrike" kern="1400" baseline="0" dirty="0" smtClean="0">
                <a:latin typeface="Times New Roman"/>
              </a:rPr>
              <a:t>6- Exclusively homosexual</a:t>
            </a:r>
          </a:p>
          <a:p>
            <a:r>
              <a:rPr lang="en-US" sz="1400" b="0" i="0" u="none" strike="noStrike" kern="1400" baseline="0" dirty="0" smtClean="0">
                <a:latin typeface="Times New Roman"/>
              </a:rPr>
              <a:t>X- Asexual, nonsexual </a:t>
            </a:r>
            <a:endParaRPr lang="en-US" sz="1400" dirty="0"/>
          </a:p>
        </p:txBody>
      </p:sp>
    </p:spTree>
    <p:extLst>
      <p:ext uri="{BB962C8B-B14F-4D97-AF65-F5344CB8AC3E}">
        <p14:creationId xmlns:p14="http://schemas.microsoft.com/office/powerpoint/2010/main" val="29878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style>
          <a:lnRef idx="2">
            <a:schemeClr val="accent1"/>
          </a:lnRef>
          <a:fillRef idx="1">
            <a:schemeClr val="lt1"/>
          </a:fillRef>
          <a:effectRef idx="0">
            <a:schemeClr val="accent1"/>
          </a:effectRef>
          <a:fontRef idx="minor">
            <a:schemeClr val="dk1"/>
          </a:fontRef>
        </p:style>
        <p:txBody>
          <a:bodyPr/>
          <a:lstStyle/>
          <a:p>
            <a:r>
              <a:rPr lang="en-US" dirty="0" smtClean="0"/>
              <a:t>All around the world, people are failing to recognize that sexual orientation is something that cannot be chosen, as it’s genetic. Because of this thousands of people are victims of hate crimes and discrimination from society, legal rights are denied, and even medical concerns are raised.  </a:t>
            </a:r>
          </a:p>
          <a:p>
            <a:r>
              <a:rPr lang="en-US" dirty="0" smtClean="0"/>
              <a:t>Eliminating the ignorance that surrounds the issue can lead to eliminating many of the societal issues.</a:t>
            </a:r>
          </a:p>
          <a:p>
            <a:r>
              <a:rPr lang="en-US" dirty="0" smtClean="0">
                <a:hlinkClick r:id="rId2"/>
              </a:rPr>
              <a:t>A sample viewpoint</a:t>
            </a:r>
            <a:endParaRPr lang="en-US" dirty="0" smtClean="0"/>
          </a:p>
          <a:p>
            <a:r>
              <a:rPr lang="en-US" dirty="0" smtClean="0"/>
              <a:t>The more people who ignore the genetic predispositions, the bigger the issues become. </a:t>
            </a:r>
            <a:endParaRPr lang="en-US" dirty="0"/>
          </a:p>
        </p:txBody>
      </p:sp>
      <p:sp>
        <p:nvSpPr>
          <p:cNvPr id="2" name="Footer Placeholder 1"/>
          <p:cNvSpPr>
            <a:spLocks noGrp="1"/>
          </p:cNvSpPr>
          <p:nvPr>
            <p:ph type="ftr" sz="quarter" idx="11"/>
          </p:nvPr>
        </p:nvSpPr>
        <p:spPr/>
        <p:txBody>
          <a:bodyPr/>
          <a:lstStyle/>
          <a:p>
            <a:endParaRPr lang="en-US" dirty="0"/>
          </a:p>
        </p:txBody>
      </p:sp>
      <p:sp>
        <p:nvSpPr>
          <p:cNvPr id="3" name="Title 2"/>
          <p:cNvSpPr>
            <a:spLocks noGrp="1"/>
          </p:cNvSpPr>
          <p:nvPr>
            <p:ph type="title"/>
          </p:nvPr>
        </p:nvSpPr>
        <p:spPr/>
        <p:style>
          <a:lnRef idx="2">
            <a:schemeClr val="accent1"/>
          </a:lnRef>
          <a:fillRef idx="1">
            <a:schemeClr val="lt1"/>
          </a:fillRef>
          <a:effectRef idx="0">
            <a:schemeClr val="accent1"/>
          </a:effectRef>
          <a:fontRef idx="minor">
            <a:schemeClr val="dk1"/>
          </a:fontRef>
        </p:style>
        <p:txBody>
          <a:bodyPr/>
          <a:lstStyle/>
          <a:p>
            <a:r>
              <a:rPr lang="en-US" dirty="0" smtClean="0"/>
              <a:t>Why is this an issue?</a:t>
            </a:r>
            <a:endParaRPr lang="en-US" dirty="0"/>
          </a:p>
        </p:txBody>
      </p:sp>
    </p:spTree>
    <p:extLst>
      <p:ext uri="{BB962C8B-B14F-4D97-AF65-F5344CB8AC3E}">
        <p14:creationId xmlns:p14="http://schemas.microsoft.com/office/powerpoint/2010/main" val="3280467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p:txBody>
          <a:bodyPr/>
          <a:lstStyle/>
          <a:p>
            <a:r>
              <a:rPr lang="en-US" dirty="0" smtClean="0"/>
              <a:t>Hate crimes, discrimination, and legal rights are some issues lack of understanding brings in regards to sexual orientation. </a:t>
            </a:r>
            <a:endParaRPr lang="en-US" dirty="0"/>
          </a:p>
        </p:txBody>
      </p:sp>
      <p:sp>
        <p:nvSpPr>
          <p:cNvPr id="4" name="Footer Placeholder 3"/>
          <p:cNvSpPr>
            <a:spLocks noGrp="1"/>
          </p:cNvSpPr>
          <p:nvPr>
            <p:ph type="ftr" sz="quarter" idx="11"/>
          </p:nvPr>
        </p:nvSpPr>
        <p:spPr>
          <a:xfrm>
            <a:off x="228600" y="6096000"/>
            <a:ext cx="6248400" cy="609600"/>
          </a:xfrm>
        </p:spPr>
        <p:txBody>
          <a:bodyPr/>
          <a:lstStyle/>
          <a:p>
            <a:r>
              <a:rPr lang="en-US" dirty="0"/>
              <a:t>http://thenewcivilrightsmovement.com/graphic-	states-that-allow-same-sex-marriage-vs-states-that-allow-marriage-between-first-	cousins/news/2009/12/26/6464</a:t>
            </a:r>
          </a:p>
        </p:txBody>
      </p:sp>
      <p:sp>
        <p:nvSpPr>
          <p:cNvPr id="5" name="Title 4"/>
          <p:cNvSpPr>
            <a:spLocks noGrp="1"/>
          </p:cNvSpPr>
          <p:nvPr>
            <p:ph type="title"/>
          </p:nvPr>
        </p:nvSpPr>
        <p:spPr/>
        <p:txBody>
          <a:bodyPr/>
          <a:lstStyle/>
          <a:p>
            <a:r>
              <a:rPr lang="en-US" dirty="0" smtClean="0"/>
              <a:t>Rights denied </a:t>
            </a:r>
            <a:endParaRPr lang="en-US"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70295" y="220638"/>
            <a:ext cx="4495800" cy="59625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86359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7086600" y="2743200"/>
            <a:ext cx="1904999" cy="2514599"/>
          </a:xfrm>
        </p:spPr>
        <p:txBody>
          <a:bodyPr>
            <a:normAutofit lnSpcReduction="10000"/>
          </a:bodyPr>
          <a:lstStyle/>
          <a:p>
            <a:r>
              <a:rPr lang="en-US" dirty="0" smtClean="0"/>
              <a:t>Prenatal hormones, Brain structure and physiology, and Genes vs. environment </a:t>
            </a:r>
            <a:endParaRPr lang="en-US" dirty="0"/>
          </a:p>
        </p:txBody>
      </p:sp>
      <p:sp>
        <p:nvSpPr>
          <p:cNvPr id="3" name="Footer Placeholder 2"/>
          <p:cNvSpPr>
            <a:spLocks noGrp="1"/>
          </p:cNvSpPr>
          <p:nvPr>
            <p:ph type="ftr" sz="quarter" idx="12"/>
          </p:nvPr>
        </p:nvSpPr>
        <p:spPr/>
        <p:txBody>
          <a:bodyPr/>
          <a:lstStyle/>
          <a:p>
            <a:endParaRPr lang="en-US" dirty="0"/>
          </a:p>
        </p:txBody>
      </p:sp>
      <p:sp>
        <p:nvSpPr>
          <p:cNvPr id="4" name="Title 3"/>
          <p:cNvSpPr>
            <a:spLocks noGrp="1"/>
          </p:cNvSpPr>
          <p:nvPr>
            <p:ph type="title"/>
          </p:nvPr>
        </p:nvSpPr>
        <p:spPr/>
        <p:txBody>
          <a:bodyPr/>
          <a:lstStyle/>
          <a:p>
            <a:r>
              <a:rPr lang="en-US" dirty="0" smtClean="0"/>
              <a:t>The science (and technology) behind sexual orientation</a:t>
            </a:r>
            <a:endParaRPr lang="en-US" dirty="0"/>
          </a:p>
        </p:txBody>
      </p:sp>
    </p:spTree>
    <p:extLst>
      <p:ext uri="{BB962C8B-B14F-4D97-AF65-F5344CB8AC3E}">
        <p14:creationId xmlns:p14="http://schemas.microsoft.com/office/powerpoint/2010/main" val="3846144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style>
          <a:lnRef idx="2">
            <a:schemeClr val="accent1"/>
          </a:lnRef>
          <a:fillRef idx="1">
            <a:schemeClr val="lt1"/>
          </a:fillRef>
          <a:effectRef idx="0">
            <a:schemeClr val="accent1"/>
          </a:effectRef>
          <a:fontRef idx="minor">
            <a:schemeClr val="dk1"/>
          </a:fontRef>
        </p:style>
        <p:txBody>
          <a:bodyPr/>
          <a:lstStyle/>
          <a:p>
            <a:r>
              <a:rPr lang="en-US" dirty="0" smtClean="0"/>
              <a:t>Sex differences begin to appear in fetuses beginning at about seven weeks. Testosterone differences between males and females influencing sexual behavior begin. </a:t>
            </a:r>
          </a:p>
          <a:p>
            <a:r>
              <a:rPr lang="en-US" dirty="0" smtClean="0"/>
              <a:t>Studies on individuals born with hormonal differences such as CAH (congenital adrenal hyperplasia). </a:t>
            </a:r>
          </a:p>
          <a:p>
            <a:r>
              <a:rPr lang="en-US" dirty="0" smtClean="0"/>
              <a:t>“Masculine” hormones, “feminine” hormones may influence sexual orientation. </a:t>
            </a:r>
          </a:p>
          <a:p>
            <a:r>
              <a:rPr lang="en-US" dirty="0" smtClean="0"/>
              <a:t>Fraternal Birth Order Effect: the more older brothers an individual has, the more likely a homosexual sexual orientation (28-48%). Due to high production of testosterone  antibodies mother produces; each male fetus makes her more “immune” to testosterone production. </a:t>
            </a:r>
            <a:endParaRPr lang="en-US" dirty="0"/>
          </a:p>
        </p:txBody>
      </p:sp>
      <p:sp>
        <p:nvSpPr>
          <p:cNvPr id="3" name="Footer Placeholder 2"/>
          <p:cNvSpPr>
            <a:spLocks noGrp="1"/>
          </p:cNvSpPr>
          <p:nvPr>
            <p:ph type="ftr" sz="quarter" idx="11"/>
          </p:nvPr>
        </p:nvSpPr>
        <p:spPr/>
        <p:txBody>
          <a:bodyPr/>
          <a:lstStyle/>
          <a:p>
            <a:r>
              <a:rPr lang="en-US" dirty="0" smtClean="0"/>
              <a:t>Hines, 2010</a:t>
            </a:r>
            <a:endParaRPr lang="en-US" dirty="0"/>
          </a:p>
        </p:txBody>
      </p:sp>
      <p:sp>
        <p:nvSpPr>
          <p:cNvPr id="4" name="Title 3"/>
          <p:cNvSpPr>
            <a:spLocks noGrp="1"/>
          </p:cNvSpPr>
          <p:nvPr>
            <p:ph type="title"/>
          </p:nvPr>
        </p:nvSpPr>
        <p:spPr/>
        <p:txBody>
          <a:bodyPr/>
          <a:lstStyle/>
          <a:p>
            <a:r>
              <a:rPr lang="en-US" dirty="0" smtClean="0"/>
              <a:t>Prenatal Hormones </a:t>
            </a:r>
            <a:endParaRPr lang="en-US" dirty="0"/>
          </a:p>
        </p:txBody>
      </p:sp>
    </p:spTree>
    <p:extLst>
      <p:ext uri="{BB962C8B-B14F-4D97-AF65-F5344CB8AC3E}">
        <p14:creationId xmlns:p14="http://schemas.microsoft.com/office/powerpoint/2010/main" val="2098959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style>
          <a:lnRef idx="2">
            <a:schemeClr val="accent1"/>
          </a:lnRef>
          <a:fillRef idx="1">
            <a:schemeClr val="lt1"/>
          </a:fillRef>
          <a:effectRef idx="0">
            <a:schemeClr val="accent1"/>
          </a:effectRef>
          <a:fontRef idx="minor">
            <a:schemeClr val="dk1"/>
          </a:fontRef>
        </p:style>
        <p:txBody>
          <a:bodyPr/>
          <a:lstStyle/>
          <a:p>
            <a:r>
              <a:rPr lang="en-US" dirty="0" smtClean="0"/>
              <a:t>LeVay (1991) first studied differences in the brains of heterosexual and homosexual men and women. LeVay found the </a:t>
            </a:r>
            <a:r>
              <a:rPr lang="en-US" dirty="0"/>
              <a:t>Third Interstitial Nucleus of Anterior Hypothalamus (INAH-3</a:t>
            </a:r>
            <a:r>
              <a:rPr lang="en-US" dirty="0" smtClean="0"/>
              <a:t>) to be smaller in homosexual men which is a trait matching heterosexual women. </a:t>
            </a:r>
          </a:p>
          <a:p>
            <a:r>
              <a:rPr lang="en-US" dirty="0"/>
              <a:t>“[the finding] indicates that INAH is dimorphic with sexual orientation, at least in men, and suggests that sexual orientation has a biological substrate</a:t>
            </a:r>
            <a:r>
              <a:rPr lang="en-US" dirty="0" smtClean="0"/>
              <a:t>.“</a:t>
            </a:r>
          </a:p>
          <a:p>
            <a:r>
              <a:rPr lang="en-US" dirty="0" smtClean="0"/>
              <a:t>Corpus Callosum also differ in size between heterosexual and homosexual men in general. </a:t>
            </a:r>
          </a:p>
          <a:p>
            <a:r>
              <a:rPr lang="en-US" dirty="0" smtClean="0"/>
              <a:t>More recent studies using MRI technology show an “anatomical mark” on the brains. </a:t>
            </a:r>
            <a:endParaRPr lang="en-US" dirty="0"/>
          </a:p>
        </p:txBody>
      </p:sp>
      <p:sp>
        <p:nvSpPr>
          <p:cNvPr id="3" name="Footer Placeholder 2"/>
          <p:cNvSpPr>
            <a:spLocks noGrp="1"/>
          </p:cNvSpPr>
          <p:nvPr>
            <p:ph type="ftr" sz="quarter" idx="11"/>
          </p:nvPr>
        </p:nvSpPr>
        <p:spPr/>
        <p:txBody>
          <a:bodyPr/>
          <a:lstStyle/>
          <a:p>
            <a:endParaRPr lang="en-US" dirty="0"/>
          </a:p>
        </p:txBody>
      </p:sp>
      <p:sp>
        <p:nvSpPr>
          <p:cNvPr id="4" name="Title 3"/>
          <p:cNvSpPr>
            <a:spLocks noGrp="1"/>
          </p:cNvSpPr>
          <p:nvPr>
            <p:ph type="title"/>
          </p:nvPr>
        </p:nvSpPr>
        <p:spPr/>
        <p:txBody>
          <a:bodyPr/>
          <a:lstStyle/>
          <a:p>
            <a:r>
              <a:rPr lang="en-US" dirty="0" smtClean="0"/>
              <a:t>Brain structure and physiology </a:t>
            </a:r>
            <a:endParaRPr lang="en-US" dirty="0"/>
          </a:p>
        </p:txBody>
      </p:sp>
    </p:spTree>
    <p:extLst>
      <p:ext uri="{BB962C8B-B14F-4D97-AF65-F5344CB8AC3E}">
        <p14:creationId xmlns:p14="http://schemas.microsoft.com/office/powerpoint/2010/main" val="361329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endParaRPr lang="en-US"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9949" y="609600"/>
            <a:ext cx="6048375" cy="3524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609600" y="4267200"/>
            <a:ext cx="8153400" cy="120032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dirty="0" smtClean="0"/>
              <a:t>MRI scans indicate people attracted to women (HeM and HoW) had larger right brain hemispheres, and those attracted to men (HoM and HeW) had more symmetrical brains. Activity patterns in the amygdala (fight or flight response center) are also shown.</a:t>
            </a:r>
            <a:endParaRPr lang="en-US" dirty="0"/>
          </a:p>
        </p:txBody>
      </p:sp>
    </p:spTree>
    <p:extLst>
      <p:ext uri="{BB962C8B-B14F-4D97-AF65-F5344CB8AC3E}">
        <p14:creationId xmlns:p14="http://schemas.microsoft.com/office/powerpoint/2010/main" val="53744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rid">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spDef>
      <a:spPr/>
      <a:bodyPr/>
      <a:lstStyle/>
      <a:style>
        <a:lnRef idx="2">
          <a:schemeClr val="accent1"/>
        </a:lnRef>
        <a:fillRef idx="1">
          <a:schemeClr val="lt1"/>
        </a:fillRef>
        <a:effectRef idx="0">
          <a:schemeClr val="accent1"/>
        </a:effectRef>
        <a:fontRef idx="minor">
          <a:schemeClr val="dk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Grid</Template>
  <TotalTime>213</TotalTime>
  <Words>908</Words>
  <Application>Microsoft Office PowerPoint</Application>
  <PresentationFormat>On-screen Show (4:3)</PresentationFormat>
  <Paragraphs>67</Paragraphs>
  <Slides>16</Slides>
  <Notes>1</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Grid</vt:lpstr>
      <vt:lpstr>Sexual Orientation </vt:lpstr>
      <vt:lpstr>What is sexual orientation?</vt:lpstr>
      <vt:lpstr>History </vt:lpstr>
      <vt:lpstr>Why is this an issue?</vt:lpstr>
      <vt:lpstr>Rights denied </vt:lpstr>
      <vt:lpstr>The science (and technology) behind sexual orientation</vt:lpstr>
      <vt:lpstr>Prenatal Hormones </vt:lpstr>
      <vt:lpstr>Brain structure and physiology </vt:lpstr>
      <vt:lpstr>PowerPoint Presentation</vt:lpstr>
      <vt:lpstr>Digit ratio theory and handedness </vt:lpstr>
      <vt:lpstr>Genes vs. environment </vt:lpstr>
      <vt:lpstr>PowerPoint Presentation</vt:lpstr>
      <vt:lpstr>What’s in store? </vt:lpstr>
      <vt:lpstr>some good news! </vt:lpstr>
      <vt:lpstr>PowerPoint Presentation</vt:lpstr>
      <vt:lpstr>Courtney bechtel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Courtney</dc:creator>
  <cp:lastModifiedBy>Courtney</cp:lastModifiedBy>
  <cp:revision>19</cp:revision>
  <dcterms:created xsi:type="dcterms:W3CDTF">2011-10-25T01:03:51Z</dcterms:created>
  <dcterms:modified xsi:type="dcterms:W3CDTF">2011-11-01T02:51:26Z</dcterms:modified>
</cp:coreProperties>
</file>